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0" r:id="rId3"/>
    <p:sldId id="267" r:id="rId4"/>
    <p:sldId id="759" r:id="rId5"/>
    <p:sldId id="800" r:id="rId6"/>
    <p:sldId id="803" r:id="rId7"/>
    <p:sldId id="804" r:id="rId8"/>
    <p:sldId id="802" r:id="rId9"/>
    <p:sldId id="801" r:id="rId10"/>
    <p:sldId id="805" r:id="rId11"/>
    <p:sldId id="806" r:id="rId12"/>
    <p:sldId id="807" r:id="rId13"/>
    <p:sldId id="808" r:id="rId14"/>
    <p:sldId id="809" r:id="rId15"/>
    <p:sldId id="813" r:id="rId16"/>
    <p:sldId id="814" r:id="rId17"/>
    <p:sldId id="259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800"/>
    <a:srgbClr val="FF9900"/>
    <a:srgbClr val="F39700"/>
    <a:srgbClr val="F39800"/>
    <a:srgbClr val="B60005"/>
    <a:srgbClr val="E60012"/>
    <a:srgbClr val="00FB92"/>
    <a:srgbClr val="EA5514"/>
    <a:srgbClr val="F8B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75"/>
    <p:restoredTop sz="94698"/>
  </p:normalViewPr>
  <p:slideViewPr>
    <p:cSldViewPr snapToGrid="0" snapToObjects="1">
      <p:cViewPr varScale="1">
        <p:scale>
          <a:sx n="99" d="100"/>
          <a:sy n="99" d="100"/>
        </p:scale>
        <p:origin x="176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 6"/>
          <p:cNvGrpSpPr/>
          <p:nvPr userDrawn="1"/>
        </p:nvGrpSpPr>
        <p:grpSpPr>
          <a:xfrm>
            <a:off x="-19050" y="487400"/>
            <a:ext cx="12192000" cy="6445522"/>
            <a:chOff x="0" y="404215"/>
            <a:chExt cx="12192000" cy="6445522"/>
          </a:xfrm>
        </p:grpSpPr>
        <p:sp>
          <p:nvSpPr>
            <p:cNvPr id="21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4697" y="280003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14605" y="0"/>
            <a:ext cx="12206605" cy="6844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16151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5" name="组 18"/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6" name="矩形 5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pic>
        <p:nvPicPr>
          <p:cNvPr id="1029" name="Picture 8" descr="C:\Users\Administrator\Desktop\90161384414758198_副本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25"/>
            <p:cNvSpPr/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29"/>
            <p:cNvSpPr/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32"/>
            <p:cNvSpPr/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4"/>
            <p:cNvSpPr/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7"/>
            <p:cNvSpPr/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40"/>
            <p:cNvSpPr/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41"/>
            <p:cNvSpPr/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43"/>
            <p:cNvSpPr/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45"/>
            <p:cNvSpPr/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47"/>
            <p:cNvSpPr/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48"/>
            <p:cNvSpPr/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49"/>
            <p:cNvSpPr/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50"/>
            <p:cNvSpPr/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51"/>
            <p:cNvSpPr/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52"/>
            <p:cNvSpPr/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53"/>
            <p:cNvSpPr/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55"/>
            <p:cNvSpPr/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57"/>
            <p:cNvSpPr/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61"/>
            <p:cNvSpPr/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62"/>
            <p:cNvSpPr/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66"/>
            <p:cNvSpPr/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68"/>
            <p:cNvSpPr/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69"/>
            <p:cNvSpPr/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71"/>
            <p:cNvSpPr/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73"/>
            <p:cNvSpPr/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4"/>
            <p:cNvSpPr/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75"/>
            <p:cNvSpPr/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78"/>
            <p:cNvSpPr/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80"/>
            <p:cNvSpPr/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81"/>
            <p:cNvSpPr/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zh-CN" altLang="en-US"/>
              <a:t>汽车车身电子技术</a:t>
            </a:r>
            <a:endParaRPr kumimoji="1"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915160" y="2072640"/>
            <a:ext cx="9629140" cy="2316480"/>
          </a:xfrm>
        </p:spPr>
        <p:txBody>
          <a:bodyPr/>
          <a:lstStyle/>
          <a:p>
            <a:r>
              <a:rPr kumimoji="1" lang="zh-CN" altLang="en-US"/>
              <a:t>模块五 驾驶员辅助系统应用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任务1.1：自适应巡航系统的使用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676275" y="82042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自适应巡航功能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03960" y="1797050"/>
            <a:ext cx="4551045" cy="317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3975" y="1797050"/>
            <a:ext cx="4617085" cy="3171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353820" y="530669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lvl="0" indent="266700" algn="l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红旗</a:t>
            </a:r>
            <a:r>
              <a:rPr lang="zh-CN">
                <a:ea typeface="微软雅黑" panose="020B0503020204020204" charset="-122"/>
                <a:sym typeface="+mn-ea"/>
              </a:rPr>
              <a:t>E-HS3</a:t>
            </a:r>
            <a:r>
              <a:rPr lang="zh-CN">
                <a:ea typeface="微软雅黑" panose="020B0503020204020204" charset="-122"/>
                <a:sym typeface="+mn-ea"/>
              </a:rPr>
              <a:t>自适应巡航功能开启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20230" y="530669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lvl="0" indent="266700" algn="l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红旗</a:t>
            </a:r>
            <a:r>
              <a:rPr lang="zh-CN">
                <a:ea typeface="微软雅黑" panose="020B0503020204020204" charset="-122"/>
                <a:sym typeface="+mn-ea"/>
              </a:rPr>
              <a:t>E-HS3</a:t>
            </a:r>
            <a:r>
              <a:rPr lang="zh-CN">
                <a:ea typeface="微软雅黑" panose="020B0503020204020204" charset="-122"/>
                <a:sym typeface="+mn-ea"/>
              </a:rPr>
              <a:t>自适应巡航设置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任务1.1：自适应巡航系统的使用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676275" y="82042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自适应巡航功能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6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12850" y="1838325"/>
            <a:ext cx="4650740" cy="3180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1320" y="1905635"/>
            <a:ext cx="4476750" cy="311340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513840" y="5110480"/>
            <a:ext cx="5080000" cy="2298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l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红旗</a:t>
            </a:r>
            <a:r>
              <a:rPr lang="zh-CN">
                <a:ea typeface="微软雅黑" panose="020B0503020204020204" charset="-122"/>
                <a:sym typeface="+mn-ea"/>
              </a:rPr>
              <a:t>E-HS3</a:t>
            </a:r>
            <a:r>
              <a:rPr lang="zh-CN">
                <a:ea typeface="微软雅黑" panose="020B0503020204020204" charset="-122"/>
                <a:sym typeface="+mn-ea"/>
              </a:rPr>
              <a:t>自适应巡航调节车速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97015" y="5110480"/>
            <a:ext cx="5080000" cy="2298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l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红旗</a:t>
            </a:r>
            <a:r>
              <a:rPr lang="zh-CN">
                <a:ea typeface="微软雅黑" panose="020B0503020204020204" charset="-122"/>
                <a:sym typeface="+mn-ea"/>
              </a:rPr>
              <a:t>E-HS3</a:t>
            </a:r>
            <a:r>
              <a:rPr lang="zh-CN">
                <a:ea typeface="微软雅黑" panose="020B0503020204020204" charset="-122"/>
                <a:sym typeface="+mn-ea"/>
              </a:rPr>
              <a:t>自适应巡航设定随车距离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任务1.1：自适应巡航系统的使用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676275" y="82042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自适应巡航功能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1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5030" y="1247775"/>
            <a:ext cx="5361940" cy="47409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534410" y="6032500"/>
            <a:ext cx="627126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l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红旗</a:t>
            </a:r>
            <a:r>
              <a:rPr lang="zh-CN">
                <a:ea typeface="微软雅黑" panose="020B0503020204020204" charset="-122"/>
                <a:sym typeface="+mn-ea"/>
              </a:rPr>
              <a:t>E-HS3</a:t>
            </a:r>
            <a:r>
              <a:rPr lang="zh-CN">
                <a:ea typeface="微软雅黑" panose="020B0503020204020204" charset="-122"/>
                <a:sym typeface="+mn-ea"/>
              </a:rPr>
              <a:t>自适应巡航设定车速时组合仪表显示图1-设定的巡航车速；2-ACC指示灯；3-设定的随车距离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任务1.2：自适应巡航系统的校准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676275" y="82042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ACC校准工具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3750" y="1664970"/>
            <a:ext cx="2317115" cy="328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0873" y="1590040"/>
            <a:ext cx="2943225" cy="192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585" y="4331018"/>
            <a:ext cx="2209800" cy="208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3010" y="1579880"/>
            <a:ext cx="4234180" cy="294449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99415" y="5173980"/>
            <a:ext cx="287083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四轮定位仪</a:t>
            </a:r>
            <a:r>
              <a:rPr lang="zh-CN">
                <a:ea typeface="微软雅黑" panose="020B0503020204020204" charset="-122"/>
                <a:sym typeface="+mn-ea"/>
              </a:rPr>
              <a:t>VAG 1995K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04970" y="3648710"/>
            <a:ext cx="317944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基础校准架</a:t>
            </a:r>
            <a:r>
              <a:rPr lang="zh-CN">
                <a:ea typeface="微软雅黑" panose="020B0503020204020204" charset="-122"/>
                <a:sym typeface="+mn-ea"/>
              </a:rPr>
              <a:t>VAS 6430/1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60140" y="641731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激光发射器和校准目标盘</a:t>
            </a:r>
            <a:r>
              <a:rPr lang="zh-CN">
                <a:ea typeface="微软雅黑" panose="020B0503020204020204" charset="-122"/>
                <a:sym typeface="+mn-ea"/>
              </a:rPr>
              <a:t>VAS 6430/2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99605" y="4951095"/>
            <a:ext cx="538099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l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诊断仪</a:t>
            </a:r>
            <a:r>
              <a:rPr lang="zh-CN">
                <a:ea typeface="微软雅黑" panose="020B0503020204020204" charset="-122"/>
                <a:sym typeface="+mn-ea"/>
              </a:rPr>
              <a:t>VAS5051B/5052/5052A</a:t>
            </a:r>
            <a:r>
              <a:rPr lang="zh-CN">
                <a:ea typeface="微软雅黑" panose="020B0503020204020204" charset="-122"/>
                <a:sym typeface="+mn-ea"/>
              </a:rPr>
              <a:t>（版本</a:t>
            </a:r>
            <a:r>
              <a:rPr lang="zh-CN">
                <a:ea typeface="微软雅黑" panose="020B0503020204020204" charset="-122"/>
                <a:sym typeface="+mn-ea"/>
              </a:rPr>
              <a:t>16.01</a:t>
            </a:r>
            <a:r>
              <a:rPr lang="zh-CN">
                <a:ea typeface="微软雅黑" panose="020B0503020204020204" charset="-122"/>
                <a:sym typeface="+mn-ea"/>
              </a:rPr>
              <a:t>以上）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任务1.2：自适应巡航系统的校准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676275" y="82042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ACC校准前提条件</a:t>
            </a:r>
            <a:endParaRPr lang="zh-CN" altLang="zh-CN" sz="24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76275" y="1579880"/>
            <a:ext cx="1045083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l" fontAlgn="auto">
              <a:lnSpc>
                <a:spcPct val="150000"/>
              </a:lnSpc>
              <a:buClrTx/>
              <a:buSzTx/>
              <a:buFontTx/>
            </a:pPr>
            <a:r>
              <a:rPr lang="zh-CN" sz="2400">
                <a:ea typeface="微软雅黑" panose="020B0503020204020204" charset="-122"/>
                <a:sym typeface="+mn-ea"/>
              </a:rPr>
              <a:t>（</a:t>
            </a:r>
            <a:r>
              <a:rPr lang="zh-CN" sz="2400">
                <a:ea typeface="微软雅黑" panose="020B0503020204020204" charset="-122"/>
                <a:sym typeface="+mn-ea"/>
              </a:rPr>
              <a:t>1）ACC校准必须在车辆四轮定位参数调整正确的情况下才能进行</a:t>
            </a:r>
            <a:r>
              <a:rPr lang="zh-CN" sz="2400">
                <a:ea typeface="微软雅黑" panose="020B0503020204020204" charset="-122"/>
                <a:sym typeface="+mn-ea"/>
              </a:rPr>
              <a:t>。</a:t>
            </a:r>
            <a:endParaRPr lang="zh-CN" sz="2400">
              <a:ea typeface="微软雅黑" panose="020B0503020204020204" charset="-122"/>
              <a:sym typeface="+mn-ea"/>
            </a:endParaRPr>
          </a:p>
          <a:p>
            <a:pPr lvl="0" indent="266700" algn="l" fontAlgn="auto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ea typeface="微软雅黑" panose="020B0503020204020204" charset="-122"/>
                <a:sym typeface="+mn-ea"/>
              </a:rPr>
              <a:t>   </a:t>
            </a:r>
            <a:r>
              <a:rPr lang="zh-CN" sz="2400">
                <a:ea typeface="微软雅黑" panose="020B0503020204020204" charset="-122"/>
                <a:sym typeface="+mn-ea"/>
              </a:rPr>
              <a:t>（</a:t>
            </a:r>
            <a:r>
              <a:rPr lang="zh-CN" sz="2400">
                <a:ea typeface="微软雅黑" panose="020B0503020204020204" charset="-122"/>
                <a:sym typeface="+mn-ea"/>
              </a:rPr>
              <a:t>2）ACC传感器的</a:t>
            </a:r>
            <a:r>
              <a:rPr lang="zh-CN" sz="2400">
                <a:ea typeface="微软雅黑" panose="020B0503020204020204" charset="-122"/>
                <a:sym typeface="+mn-ea"/>
              </a:rPr>
              <a:t>机械调整，在以下情况发生后必须进行：</a:t>
            </a:r>
            <a:endParaRPr lang="zh-CN" sz="2400">
              <a:ea typeface="微软雅黑" panose="020B0503020204020204" charset="-122"/>
              <a:sym typeface="+mn-ea"/>
            </a:endParaRPr>
          </a:p>
          <a:p>
            <a:pPr lvl="0" indent="266700" algn="l" fontAlgn="auto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ea typeface="微软雅黑" panose="020B0503020204020204" charset="-122"/>
                <a:sym typeface="+mn-ea"/>
              </a:rPr>
              <a:t>           </a:t>
            </a:r>
            <a:r>
              <a:rPr lang="zh-CN" sz="2400">
                <a:ea typeface="微软雅黑" panose="020B0503020204020204" charset="-122"/>
                <a:sym typeface="+mn-ea"/>
              </a:rPr>
              <a:t>①</a:t>
            </a:r>
            <a:r>
              <a:rPr lang="zh-CN" sz="2400">
                <a:ea typeface="微软雅黑" panose="020B0503020204020204" charset="-122"/>
                <a:sym typeface="+mn-ea"/>
              </a:rPr>
              <a:t>四轮定位调整。</a:t>
            </a:r>
            <a:endParaRPr lang="zh-CN" sz="2400">
              <a:ea typeface="微软雅黑" panose="020B0503020204020204" charset="-122"/>
              <a:sym typeface="+mn-ea"/>
            </a:endParaRPr>
          </a:p>
          <a:p>
            <a:pPr lvl="0" indent="266700" algn="l" fontAlgn="auto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ea typeface="微软雅黑" panose="020B0503020204020204" charset="-122"/>
                <a:sym typeface="+mn-ea"/>
              </a:rPr>
              <a:t>           </a:t>
            </a:r>
            <a:r>
              <a:rPr lang="zh-CN" sz="2400">
                <a:ea typeface="微软雅黑" panose="020B0503020204020204" charset="-122"/>
                <a:sym typeface="+mn-ea"/>
              </a:rPr>
              <a:t>②</a:t>
            </a:r>
            <a:r>
              <a:rPr lang="zh-CN" sz="2400">
                <a:ea typeface="微软雅黑" panose="020B0503020204020204" charset="-122"/>
                <a:sym typeface="+mn-ea"/>
              </a:rPr>
              <a:t>ACC传感器拆装或更换</a:t>
            </a:r>
            <a:r>
              <a:rPr lang="zh-CN" sz="2400">
                <a:ea typeface="微软雅黑" panose="020B0503020204020204" charset="-122"/>
                <a:sym typeface="+mn-ea"/>
              </a:rPr>
              <a:t>。</a:t>
            </a:r>
            <a:endParaRPr lang="zh-CN" sz="2400">
              <a:ea typeface="微软雅黑" panose="020B0503020204020204" charset="-122"/>
              <a:sym typeface="+mn-ea"/>
            </a:endParaRPr>
          </a:p>
          <a:p>
            <a:pPr lvl="0" indent="266700" algn="l" fontAlgn="auto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ea typeface="微软雅黑" panose="020B0503020204020204" charset="-122"/>
                <a:sym typeface="+mn-ea"/>
              </a:rPr>
              <a:t>           </a:t>
            </a:r>
            <a:r>
              <a:rPr lang="zh-CN" sz="2400">
                <a:ea typeface="微软雅黑" panose="020B0503020204020204" charset="-122"/>
                <a:sym typeface="+mn-ea"/>
              </a:rPr>
              <a:t>③</a:t>
            </a:r>
            <a:r>
              <a:rPr lang="zh-CN" sz="2400">
                <a:ea typeface="微软雅黑" panose="020B0503020204020204" charset="-122"/>
                <a:sym typeface="+mn-ea"/>
              </a:rPr>
              <a:t>ACC传感器固定支架拆装或更换</a:t>
            </a:r>
            <a:r>
              <a:rPr lang="zh-CN" sz="2400">
                <a:ea typeface="微软雅黑" panose="020B0503020204020204" charset="-122"/>
                <a:sym typeface="+mn-ea"/>
              </a:rPr>
              <a:t>。</a:t>
            </a:r>
            <a:endParaRPr lang="zh-CN" sz="2400">
              <a:ea typeface="微软雅黑" panose="020B0503020204020204" charset="-122"/>
              <a:sym typeface="+mn-ea"/>
            </a:endParaRPr>
          </a:p>
          <a:p>
            <a:pPr lvl="0" indent="266700" algn="l" fontAlgn="auto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ea typeface="微软雅黑" panose="020B0503020204020204" charset="-122"/>
                <a:sym typeface="+mn-ea"/>
              </a:rPr>
              <a:t>           </a:t>
            </a:r>
            <a:r>
              <a:rPr lang="zh-CN" sz="2400">
                <a:ea typeface="微软雅黑" panose="020B0503020204020204" charset="-122"/>
                <a:sym typeface="+mn-ea"/>
              </a:rPr>
              <a:t>④</a:t>
            </a:r>
            <a:r>
              <a:rPr lang="zh-CN" sz="2400">
                <a:ea typeface="微软雅黑" panose="020B0503020204020204" charset="-122"/>
                <a:sym typeface="+mn-ea"/>
              </a:rPr>
              <a:t>车辆前部拆装或损坏。</a:t>
            </a:r>
            <a:endParaRPr lang="zh-CN" sz="2400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任务1.2：自适应巡航系统的校准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676275" y="82042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ACC校准注意事项</a:t>
            </a:r>
            <a:endParaRPr lang="zh-CN" altLang="zh-CN" sz="24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70585" y="1226820"/>
            <a:ext cx="10450830" cy="56311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l" fontAlgn="auto">
              <a:lnSpc>
                <a:spcPct val="150000"/>
              </a:lnSpc>
              <a:buClrTx/>
              <a:buSzTx/>
              <a:buFontTx/>
            </a:pPr>
            <a:r>
              <a:rPr lang="zh-CN" sz="2400">
                <a:ea typeface="微软雅黑" panose="020B0503020204020204" charset="-122"/>
                <a:sym typeface="+mn-ea"/>
              </a:rPr>
              <a:t>ACC传感器机械调整前必须注意以下事项：</a:t>
            </a:r>
            <a:endParaRPr lang="zh-CN" sz="2400">
              <a:ea typeface="微软雅黑" panose="020B0503020204020204" charset="-122"/>
              <a:sym typeface="+mn-ea"/>
            </a:endParaRPr>
          </a:p>
          <a:p>
            <a:pPr lvl="0" indent="266700" algn="l" fontAlgn="auto">
              <a:lnSpc>
                <a:spcPct val="150000"/>
              </a:lnSpc>
              <a:buClrTx/>
              <a:buSzTx/>
              <a:buFontTx/>
            </a:pPr>
            <a:r>
              <a:rPr lang="zh-CN" sz="2400">
                <a:ea typeface="微软雅黑" panose="020B0503020204020204" charset="-122"/>
                <a:sym typeface="+mn-ea"/>
              </a:rPr>
              <a:t>（1）车辆悬挂及转向情况状态正常，无损坏,。</a:t>
            </a:r>
            <a:endParaRPr lang="zh-CN" sz="2400">
              <a:ea typeface="微软雅黑" panose="020B0503020204020204" charset="-122"/>
              <a:sym typeface="+mn-ea"/>
            </a:endParaRPr>
          </a:p>
          <a:p>
            <a:pPr lvl="0" indent="266700" algn="l" fontAlgn="auto">
              <a:lnSpc>
                <a:spcPct val="150000"/>
              </a:lnSpc>
              <a:buClrTx/>
              <a:buSzTx/>
              <a:buFontTx/>
            </a:pPr>
            <a:r>
              <a:rPr lang="zh-CN" sz="2400">
                <a:ea typeface="微软雅黑" panose="020B0503020204020204" charset="-122"/>
                <a:sym typeface="+mn-ea"/>
              </a:rPr>
              <a:t>（2）同一车轴上轮胎花纹深度相差不超过2毫米。</a:t>
            </a:r>
            <a:endParaRPr lang="zh-CN" sz="2400">
              <a:ea typeface="微软雅黑" panose="020B0503020204020204" charset="-122"/>
              <a:sym typeface="+mn-ea"/>
            </a:endParaRPr>
          </a:p>
          <a:p>
            <a:pPr lvl="0" indent="266700" algn="l" fontAlgn="auto">
              <a:lnSpc>
                <a:spcPct val="150000"/>
              </a:lnSpc>
              <a:buClrTx/>
              <a:buSzTx/>
              <a:buFontTx/>
            </a:pPr>
            <a:r>
              <a:rPr lang="zh-CN" sz="2400">
                <a:ea typeface="微软雅黑" panose="020B0503020204020204" charset="-122"/>
                <a:sym typeface="+mn-ea"/>
              </a:rPr>
              <a:t>（3）车辆处于整备质量状态：</a:t>
            </a:r>
            <a:endParaRPr lang="zh-CN" sz="2400">
              <a:ea typeface="微软雅黑" panose="020B0503020204020204" charset="-122"/>
              <a:sym typeface="+mn-ea"/>
            </a:endParaRPr>
          </a:p>
          <a:p>
            <a:pPr lvl="0" indent="266700" algn="l" fontAlgn="auto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ea typeface="微软雅黑" panose="020B0503020204020204" charset="-122"/>
                <a:sym typeface="+mn-ea"/>
              </a:rPr>
              <a:t>         </a:t>
            </a:r>
            <a:r>
              <a:rPr lang="zh-CN" sz="2400">
                <a:ea typeface="微软雅黑" panose="020B0503020204020204" charset="-122"/>
                <a:sym typeface="+mn-ea"/>
              </a:rPr>
              <a:t>①轮胎气压符合规定。</a:t>
            </a:r>
            <a:endParaRPr lang="zh-CN" sz="2400">
              <a:ea typeface="微软雅黑" panose="020B0503020204020204" charset="-122"/>
              <a:sym typeface="+mn-ea"/>
            </a:endParaRPr>
          </a:p>
          <a:p>
            <a:pPr lvl="0" indent="266700" algn="l" fontAlgn="auto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ea typeface="微软雅黑" panose="020B0503020204020204" charset="-122"/>
                <a:sym typeface="+mn-ea"/>
              </a:rPr>
              <a:t>         </a:t>
            </a:r>
            <a:r>
              <a:rPr lang="zh-CN" sz="2400">
                <a:ea typeface="微软雅黑" panose="020B0503020204020204" charset="-122"/>
                <a:sym typeface="+mn-ea"/>
              </a:rPr>
              <a:t>②车辆空载。</a:t>
            </a:r>
            <a:endParaRPr lang="zh-CN" sz="2400">
              <a:ea typeface="微软雅黑" panose="020B0503020204020204" charset="-122"/>
              <a:sym typeface="+mn-ea"/>
            </a:endParaRPr>
          </a:p>
          <a:p>
            <a:pPr lvl="0" indent="266700" algn="l" fontAlgn="auto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ea typeface="微软雅黑" panose="020B0503020204020204" charset="-122"/>
                <a:sym typeface="+mn-ea"/>
              </a:rPr>
              <a:t>         </a:t>
            </a:r>
            <a:r>
              <a:rPr lang="zh-CN" sz="2400">
                <a:ea typeface="微软雅黑" panose="020B0503020204020204" charset="-122"/>
                <a:sym typeface="+mn-ea"/>
              </a:rPr>
              <a:t>③油箱必须加满。</a:t>
            </a:r>
            <a:endParaRPr lang="zh-CN" sz="2400">
              <a:ea typeface="微软雅黑" panose="020B0503020204020204" charset="-122"/>
              <a:sym typeface="+mn-ea"/>
            </a:endParaRPr>
          </a:p>
          <a:p>
            <a:pPr lvl="0" indent="266700" algn="l" fontAlgn="auto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ea typeface="微软雅黑" panose="020B0503020204020204" charset="-122"/>
                <a:sym typeface="+mn-ea"/>
              </a:rPr>
              <a:t>         </a:t>
            </a:r>
            <a:r>
              <a:rPr lang="zh-CN" sz="2400">
                <a:ea typeface="微软雅黑" panose="020B0503020204020204" charset="-122"/>
                <a:sym typeface="+mn-ea"/>
              </a:rPr>
              <a:t>④风窗清洗液、冷却液、制动液必须加满。</a:t>
            </a:r>
            <a:endParaRPr lang="zh-CN" sz="2400">
              <a:ea typeface="微软雅黑" panose="020B0503020204020204" charset="-122"/>
              <a:sym typeface="+mn-ea"/>
            </a:endParaRPr>
          </a:p>
          <a:p>
            <a:pPr lvl="0" indent="266700" algn="l" fontAlgn="auto">
              <a:lnSpc>
                <a:spcPct val="150000"/>
              </a:lnSpc>
              <a:buClrTx/>
              <a:buSzTx/>
              <a:buFontTx/>
            </a:pPr>
            <a:r>
              <a:rPr lang="en-US" altLang="zh-CN" sz="2400">
                <a:ea typeface="微软雅黑" panose="020B0503020204020204" charset="-122"/>
                <a:sym typeface="+mn-ea"/>
              </a:rPr>
              <a:t>         </a:t>
            </a:r>
            <a:r>
              <a:rPr lang="zh-CN" sz="2400">
                <a:ea typeface="微软雅黑" panose="020B0503020204020204" charset="-122"/>
                <a:sym typeface="+mn-ea"/>
              </a:rPr>
              <a:t>⑤备胎及随车工具安装到位。</a:t>
            </a:r>
            <a:endParaRPr lang="zh-CN" sz="2400">
              <a:ea typeface="微软雅黑" panose="020B0503020204020204" charset="-122"/>
              <a:sym typeface="+mn-ea"/>
            </a:endParaRPr>
          </a:p>
          <a:p>
            <a:pPr lvl="0" indent="266700" algn="l" fontAlgn="auto">
              <a:lnSpc>
                <a:spcPct val="150000"/>
              </a:lnSpc>
              <a:buClrTx/>
              <a:buSzTx/>
              <a:buFontTx/>
            </a:pPr>
            <a:r>
              <a:rPr lang="zh-CN" sz="2400">
                <a:ea typeface="微软雅黑" panose="020B0503020204020204" charset="-122"/>
                <a:sym typeface="+mn-ea"/>
              </a:rPr>
              <a:t>（4）松开转角盘和后滑板锁销，使其处于自由状态。</a:t>
            </a:r>
            <a:endParaRPr lang="zh-CN" sz="2400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72181" y="1287294"/>
            <a:ext cx="21031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kumimoji="1" lang="en-US" altLang="zh-CN" sz="12000" b="0" i="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1" lang="zh-CN" altLang="en-US" sz="12000" b="0" i="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0" y="1662430"/>
            <a:ext cx="9528810" cy="1732915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l"/>
              <a:r>
                <a:rPr kumimoji="1" lang="zh-CN" altLang="en-US" sz="5400" b="1">
                  <a:sym typeface="+mn-ea"/>
                </a:rPr>
                <a:t>任务1：自适应巡航系统使用和校准</a:t>
              </a:r>
              <a:endParaRPr kumimoji="1" lang="zh-CN" altLang="en-US" sz="5400" b="1">
                <a:sym typeface="+mn-ea"/>
              </a:endParaRPr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任务1.1：自适应巡航系统的使用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676275" y="82042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定速巡航功能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7" name="图片 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9905" y="1986280"/>
            <a:ext cx="6092825" cy="360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4062730" y="599948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l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定速巡航系统控制开关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任务1.1：自适应巡航系统的使用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676275" y="82042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定速巡航功能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67080" y="4857115"/>
            <a:ext cx="3043555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indent="266700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定速巡航系统开关按键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pic>
        <p:nvPicPr>
          <p:cNvPr id="4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5470" y="2099310"/>
            <a:ext cx="3592195" cy="223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7845" y="2099310"/>
            <a:ext cx="3744595" cy="2195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4200" y="2124075"/>
            <a:ext cx="3787775" cy="21888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5064125" y="4857115"/>
            <a:ext cx="2440305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lvl="0" indent="266700" algn="l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增加巡航车速按键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43010" y="4857115"/>
            <a:ext cx="2289175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lvl="0" indent="266700" algn="l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降低</a:t>
            </a:r>
            <a:r>
              <a:rPr lang="zh-CN">
                <a:ea typeface="微软雅黑" panose="020B0503020204020204" charset="-122"/>
                <a:sym typeface="+mn-ea"/>
              </a:rPr>
              <a:t>巡航车速按键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任务1.1：自适应巡航系统的使用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676275" y="82042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定速巡航功能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062730" y="599948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l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控制巡航系统原理方框图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pic>
        <p:nvPicPr>
          <p:cNvPr id="50" name="图片 3" descr="巡航系统原理方框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2965" y="1579880"/>
            <a:ext cx="10466705" cy="38620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任务1.1：自适应巡航系统的使用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676275" y="82042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自适应巡航功能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573905" y="5986780"/>
            <a:ext cx="3043555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indent="266700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自适应巡航控制开关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pic>
        <p:nvPicPr>
          <p:cNvPr id="8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37460" y="1664970"/>
            <a:ext cx="7116445" cy="4236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任务1.1：自适应巡航系统的使用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676275" y="82042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自适应巡航功能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304030" y="557784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l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毫米波雷达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pic>
        <p:nvPicPr>
          <p:cNvPr id="7" name="图片 7" descr="捕获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57220" y="1990725"/>
            <a:ext cx="4609465" cy="317627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任务1.1：自适应巡航系统的使用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676275" y="82042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自适应巡航功能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062730" y="599948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l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定速巡航系统控制开关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任务1.1：自适应巡航系统的使用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676275" y="82042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自适应巡航功能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7385" y="1739265"/>
            <a:ext cx="3230880" cy="32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3765" y="1739265"/>
            <a:ext cx="2799715" cy="32054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584325" y="5215255"/>
            <a:ext cx="5080000" cy="2298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l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车辆驶入弯道和驶出较长的弯道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00215" y="5215255"/>
            <a:ext cx="5080000" cy="2298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l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雷达传感器检测不到的狭窄机动车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0</TotalTime>
  <Words>998</Words>
  <Application>WPS 演示</Application>
  <PresentationFormat>宽屏</PresentationFormat>
  <Paragraphs>118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Arial</vt:lpstr>
      <vt:lpstr>Wingdings</vt:lpstr>
      <vt:lpstr>Arial Unicode MS</vt:lpstr>
      <vt:lpstr>等线</vt:lpstr>
      <vt:lpstr>Office 主题</vt:lpstr>
      <vt:lpstr>模块五 驾驶员辅助系统应用</vt:lpstr>
      <vt:lpstr>PowerPoint 演示文稿</vt:lpstr>
      <vt:lpstr>任务1.1：自适应巡航系统的使用</vt:lpstr>
      <vt:lpstr>任务1.1：自适应巡航系统的使用</vt:lpstr>
      <vt:lpstr>任务1.1：自适应巡航系统的使用</vt:lpstr>
      <vt:lpstr>任务1.1：自适应巡航系统的使用</vt:lpstr>
      <vt:lpstr>任务1.1：自适应巡航系统的使用</vt:lpstr>
      <vt:lpstr>任务1.1：自适应巡航系统的使用</vt:lpstr>
      <vt:lpstr>任务1.1：自适应巡航系统的使用</vt:lpstr>
      <vt:lpstr>任务1.1：自适应巡航系统的使用</vt:lpstr>
      <vt:lpstr>任务1.1：自适应巡航系统的使用</vt:lpstr>
      <vt:lpstr>任务1.1：自适应巡航系统的使用</vt:lpstr>
      <vt:lpstr>任务1.2：自适应巡航系统的校准</vt:lpstr>
      <vt:lpstr>任务1.2：自适应巡航系统的校准</vt:lpstr>
      <vt:lpstr>任务1.2：自适应巡航系统的校准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孙乐春</cp:lastModifiedBy>
  <cp:revision>48</cp:revision>
  <dcterms:created xsi:type="dcterms:W3CDTF">2020-12-30T01:48:00Z</dcterms:created>
  <dcterms:modified xsi:type="dcterms:W3CDTF">2021-11-24T05:40:56Z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F8715A1AC86D44D2A7B6CCCE750D5A79</vt:lpwstr>
  </property>
</Properties>
</file>